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9"/>
  </p:notesMasterIdLst>
  <p:sldIdLst>
    <p:sldId id="260" r:id="rId3"/>
    <p:sldId id="261" r:id="rId4"/>
    <p:sldId id="262" r:id="rId5"/>
    <p:sldId id="264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  <a:srgbClr val="FF99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จำนวนบัณฑิตที่จบการศึกษา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2558</c:v>
                </c:pt>
                <c:pt idx="1">
                  <c:v>2559</c:v>
                </c:pt>
                <c:pt idx="2">
                  <c:v>2560</c:v>
                </c:pt>
                <c:pt idx="3">
                  <c:v>2561</c:v>
                </c:pt>
                <c:pt idx="4">
                  <c:v>2562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10</c:v>
                </c:pt>
                <c:pt idx="2">
                  <c:v>8</c:v>
                </c:pt>
                <c:pt idx="3">
                  <c:v>14</c:v>
                </c:pt>
                <c:pt idx="4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จำนวนผลการทางวิชาการของนักศึกษา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2558</c:v>
                </c:pt>
                <c:pt idx="1">
                  <c:v>2559</c:v>
                </c:pt>
                <c:pt idx="2">
                  <c:v>2560</c:v>
                </c:pt>
                <c:pt idx="3">
                  <c:v>2561</c:v>
                </c:pt>
                <c:pt idx="4">
                  <c:v>2562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4</c:v>
                </c:pt>
                <c:pt idx="1">
                  <c:v>10</c:v>
                </c:pt>
                <c:pt idx="2">
                  <c:v>8</c:v>
                </c:pt>
                <c:pt idx="3">
                  <c:v>26</c:v>
                </c:pt>
                <c:pt idx="4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50176"/>
        <c:axId val="80481664"/>
      </c:barChart>
      <c:catAx>
        <c:axId val="68450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0481664"/>
        <c:crosses val="autoZero"/>
        <c:auto val="1"/>
        <c:lblAlgn val="ctr"/>
        <c:lblOffset val="100"/>
        <c:noMultiLvlLbl val="0"/>
      </c:catAx>
      <c:valAx>
        <c:axId val="8048166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84501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>
          <a:latin typeface="AngsanaUPC" pitchFamily="18" charset="-34"/>
          <a:cs typeface="AngsanaUPC" pitchFamily="18" charset="-34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จำนวนนักศึกษาคงค้าง รวม 41 คน</c:v>
                </c:pt>
              </c:strCache>
            </c:strRef>
          </c:tx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2556</c:v>
                </c:pt>
                <c:pt idx="1">
                  <c:v>2557</c:v>
                </c:pt>
                <c:pt idx="2">
                  <c:v>2558</c:v>
                </c:pt>
                <c:pt idx="3">
                  <c:v>2559</c:v>
                </c:pt>
                <c:pt idx="4">
                  <c:v>2560</c:v>
                </c:pt>
                <c:pt idx="5">
                  <c:v>2561</c:v>
                </c:pt>
                <c:pt idx="6">
                  <c:v>2562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7</c:v>
                </c:pt>
                <c:pt idx="3">
                  <c:v>2</c:v>
                </c:pt>
                <c:pt idx="4">
                  <c:v>5</c:v>
                </c:pt>
                <c:pt idx="5">
                  <c:v>11</c:v>
                </c:pt>
                <c:pt idx="6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104448"/>
        <c:axId val="204105984"/>
      </c:barChart>
      <c:catAx>
        <c:axId val="20410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04105984"/>
        <c:crosses val="autoZero"/>
        <c:auto val="1"/>
        <c:lblAlgn val="ctr"/>
        <c:lblOffset val="100"/>
        <c:noMultiLvlLbl val="0"/>
      </c:catAx>
      <c:valAx>
        <c:axId val="2041059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041044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>
          <a:latin typeface="AngsanaUPC" pitchFamily="18" charset="-34"/>
          <a:cs typeface="AngsanaUPC" pitchFamily="18" charset="-34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8FA8B-B97F-4E6A-ADAE-43C6B1AAEDA7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5F5E6-991F-4629-916D-3E0D0FF73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60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7200">
                <a:solidFill>
                  <a:schemeClr val="bg1"/>
                </a:solidFill>
                <a:latin typeface="DB Helvethaica X 75 Bd" panose="02000506090000020004" pitchFamily="2" charset="-34"/>
                <a:cs typeface="DB Helvethaica X 75 Bd" panose="02000506090000020004" pitchFamily="2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>
                <a:solidFill>
                  <a:schemeClr val="bg1"/>
                </a:solidFill>
                <a:latin typeface="DB Helvethaica X 45 Li" panose="02000506090000020004" pitchFamily="2" charset="-34"/>
                <a:cs typeface="DB Helvethaica X 45 Li" panose="02000506090000020004" pitchFamily="2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085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E43A0DDC-9959-4054-BEBE-A9F7E3B949A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09/07/63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9C93DE1B-B9AB-4E1A-AEEE-3AD383DB021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466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E43A0DDC-9959-4054-BEBE-A9F7E3B949A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09/07/63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9C93DE1B-B9AB-4E1A-AEEE-3AD383DB021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053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E43A0DDC-9959-4054-BEBE-A9F7E3B949A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09/07/63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9C93DE1B-B9AB-4E1A-AEEE-3AD383DB021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952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DDC-9959-4054-BEBE-A9F7E3B949A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09/07/63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DE1B-B9AB-4E1A-AEEE-3AD383DB021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2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E43A0DDC-9959-4054-BEBE-A9F7E3B949A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09/07/63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9C93DE1B-B9AB-4E1A-AEEE-3AD383DB021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59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E43A0DDC-9959-4054-BEBE-A9F7E3B949A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09/07/63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9C93DE1B-B9AB-4E1A-AEEE-3AD383DB021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740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E43A0DDC-9959-4054-BEBE-A9F7E3B949A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09/07/63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9C93DE1B-B9AB-4E1A-AEEE-3AD383DB021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773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E43A0DDC-9959-4054-BEBE-A9F7E3B949A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09/07/63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9C93DE1B-B9AB-4E1A-AEEE-3AD383DB021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470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DDC-9959-4054-BEBE-A9F7E3B949A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09/07/63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DE1B-B9AB-4E1A-AEEE-3AD383DB021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741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DDC-9959-4054-BEBE-A9F7E3B949A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09/07/63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DE1B-B9AB-4E1A-AEEE-3AD383DB021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957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 sz="2800"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 sz="2400"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 sz="2000"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 sz="2000"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0DDC-9959-4054-BEBE-A9F7E3B949A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09/07/63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DE1B-B9AB-4E1A-AEEE-3AD383DB021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365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3248"/>
            <a:ext cx="9174997" cy="688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382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A0DDC-9959-4054-BEBE-A9F7E3B949AC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09/07/63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3DE1B-B9AB-4E1A-AEEE-3AD383DB021E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93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8136904" cy="1377107"/>
          </a:xfrm>
        </p:spPr>
        <p:txBody>
          <a:bodyPr/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ประชุมคณะกรรมการบริหารหลักสูตรวิศวกรรมศาสตรมหาบัณฑิต สาขาวิชาวิศวกรรมอุตสาหการ (หลักสูตรภาคปกติและภาคพิเศษ)</a:t>
            </a:r>
            <a:endParaRPr lang="en-US" sz="3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3861048"/>
            <a:ext cx="6858000" cy="1655762"/>
          </a:xfrm>
        </p:spPr>
        <p:txBody>
          <a:bodyPr/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วันที่ 14 กรกฎาคม 2563 </a:t>
            </a:r>
          </a:p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เวลา 09.30 – 12.00 น.</a:t>
            </a:r>
            <a:endParaRPr lang="en-US" sz="3200" b="1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61415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nstall\Downloads\ofJ3GF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4" r="-160"/>
          <a:stretch/>
        </p:blipFill>
        <p:spPr bwMode="auto">
          <a:xfrm>
            <a:off x="0" y="0"/>
            <a:ext cx="91805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55576" y="2538770"/>
            <a:ext cx="66967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ระเบียบวาระที่ </a:t>
            </a:r>
            <a:r>
              <a:rPr lang="th-TH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1  </a:t>
            </a:r>
          </a:p>
          <a:p>
            <a:r>
              <a:rPr lang="th-TH" sz="3600" b="1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เรื่อง</a:t>
            </a:r>
            <a:r>
              <a:rPr lang="th-TH" sz="3600" b="1" dirty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ที่ประธานแจ้งให้ที่ประชุมทราบ</a:t>
            </a:r>
            <a:endParaRPr lang="en-US" sz="3600" b="1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  <a:p>
            <a:endParaRPr lang="th-TH" sz="3600" b="1" dirty="0" smtClean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8152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9552" y="908720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 smtClean="0">
                <a:solidFill>
                  <a:schemeClr val="accent1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1.1 รายงานจำนวนนักศึกษาที่จบการศึกษา ประจำปีการศึกษา 2558 – 2562</a:t>
            </a:r>
          </a:p>
          <a:p>
            <a:r>
              <a:rPr lang="th-TH" sz="2400" b="1" dirty="0" smtClean="0">
                <a:solidFill>
                  <a:srgbClr val="FF6600"/>
                </a:solidFill>
                <a:latin typeface="AngsanaUPC" pitchFamily="18" charset="-34"/>
                <a:cs typeface="AngsanaUPC" pitchFamily="18" charset="-34"/>
              </a:rPr>
              <a:t>1.2 รายงานจำนวนผลงานทางวิชาการของนักศึกษาที่จบการศึกษา ประจำปีการศึกษา 2558 -  2562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320898136"/>
              </p:ext>
            </p:extLst>
          </p:nvPr>
        </p:nvGraphicFramePr>
        <p:xfrm>
          <a:off x="467544" y="1916832"/>
          <a:ext cx="810713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885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9552" y="908720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ngsanaUPC" pitchFamily="18" charset="-34"/>
                <a:cs typeface="AngsanaUPC" pitchFamily="18" charset="-34"/>
              </a:rPr>
              <a:t>1.3 รายงานจำนวนนักศึกษาคงค้าง ประจำปีการศึกษา 2556 - 2561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926555536"/>
              </p:ext>
            </p:extLst>
          </p:nvPr>
        </p:nvGraphicFramePr>
        <p:xfrm>
          <a:off x="537280" y="1628800"/>
          <a:ext cx="810713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373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777056"/>
              </p:ext>
            </p:extLst>
          </p:nvPr>
        </p:nvGraphicFramePr>
        <p:xfrm>
          <a:off x="628650" y="1825621"/>
          <a:ext cx="7886700" cy="13873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43350"/>
                <a:gridCol w="3943350"/>
              </a:tblGrid>
              <a:tr h="693678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หลักสูตรภาคปกติ</a:t>
                      </a:r>
                      <a:endParaRPr lang="en-US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หลักสูตรภาคพิเศษ</a:t>
                      </a:r>
                      <a:endParaRPr lang="en-US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693678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  <a:endParaRPr lang="en-US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6</a:t>
                      </a:r>
                      <a:endParaRPr lang="en-US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1181084"/>
            <a:ext cx="5562741" cy="4339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 smtClean="0">
                <a:solidFill>
                  <a:schemeClr val="accent6">
                    <a:lumMod val="50000"/>
                  </a:schemeClr>
                </a:solidFill>
                <a:latin typeface="AngsanaUPC" pitchFamily="18" charset="-34"/>
                <a:cs typeface="AngsanaUPC" pitchFamily="18" charset="-34"/>
              </a:rPr>
              <a:t>1.4 รายงานจำนวนนักศึกษาที่รับเข้าศึกษา ประจำปีการศึกษา 2563</a:t>
            </a:r>
            <a:endParaRPr lang="th-TH" sz="2400" b="1" dirty="0" smtClean="0">
              <a:solidFill>
                <a:schemeClr val="accent6">
                  <a:lumMod val="50000"/>
                </a:schemeClr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838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64704"/>
            <a:ext cx="7886700" cy="576064"/>
          </a:xfrm>
        </p:spPr>
        <p:txBody>
          <a:bodyPr>
            <a:normAutofit/>
          </a:bodyPr>
          <a:lstStyle/>
          <a:p>
            <a:r>
              <a:rPr lang="th-TH" sz="2400" b="1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1.5 ปัญหาต่างๆ ที่เกิดขึ้น และการแก้ไข</a:t>
            </a:r>
            <a:r>
              <a:rPr lang="th-TH" sz="24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ปัญหา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861485"/>
              </p:ext>
            </p:extLst>
          </p:nvPr>
        </p:nvGraphicFramePr>
        <p:xfrm>
          <a:off x="683568" y="1407760"/>
          <a:ext cx="7704856" cy="46855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58081"/>
                <a:gridCol w="4046775"/>
              </a:tblGrid>
              <a:tr h="534592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cs typeface="+mj-cs"/>
                        </a:rPr>
                        <a:t>ปัญหา</a:t>
                      </a:r>
                      <a:endParaRPr lang="en-US" dirty="0">
                        <a:latin typeface="AngsanaUPC" pitchFamily="18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cs typeface="+mj-cs"/>
                        </a:rPr>
                        <a:t>การแก้ปัญหา</a:t>
                      </a:r>
                      <a:endParaRPr lang="en-US" dirty="0">
                        <a:latin typeface="AngsanaUPC" pitchFamily="18" charset="-34"/>
                        <a:cs typeface="+mj-cs"/>
                      </a:endParaRPr>
                    </a:p>
                  </a:txBody>
                  <a:tcPr/>
                </a:tc>
              </a:tr>
              <a:tr h="2295598">
                <a:tc>
                  <a:txBody>
                    <a:bodyPr/>
                    <a:lstStyle/>
                    <a:p>
                      <a:pPr algn="thaiDist"/>
                      <a:r>
                        <a:rPr lang="th-TH" dirty="0" smtClean="0">
                          <a:latin typeface="AngsanaUPC" pitchFamily="18" charset="-34"/>
                          <a:cs typeface="+mj-cs"/>
                        </a:rPr>
                        <a:t>1.</a:t>
                      </a:r>
                      <a:r>
                        <a:rPr lang="th-TH" baseline="0" dirty="0" smtClean="0">
                          <a:latin typeface="AngsanaUPC" pitchFamily="18" charset="-34"/>
                          <a:cs typeface="+mj-cs"/>
                        </a:rPr>
                        <a:t> สถานการณ์การแพร่ระบาดของ โรคติดเชื้อไวรัส </a:t>
                      </a:r>
                      <a:r>
                        <a:rPr lang="en-US" baseline="0" dirty="0" smtClean="0">
                          <a:latin typeface="AngsanaUPC" pitchFamily="18" charset="-34"/>
                          <a:cs typeface="+mj-cs"/>
                        </a:rPr>
                        <a:t>COVID-19 </a:t>
                      </a:r>
                      <a:r>
                        <a:rPr lang="th-TH" baseline="0" dirty="0" smtClean="0">
                          <a:latin typeface="AngsanaUPC" pitchFamily="18" charset="-34"/>
                          <a:cs typeface="+mj-cs"/>
                        </a:rPr>
                        <a:t>ทำให้การเรียนการสอนไม่สามารถจัดให้นักศึกษามาเรียนที่ห้องเรียนได้</a:t>
                      </a:r>
                      <a:endParaRPr lang="th-TH" dirty="0" smtClean="0">
                        <a:latin typeface="AngsanaUPC" pitchFamily="18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dirty="0" smtClean="0">
                          <a:latin typeface="AngsanaUPC" pitchFamily="18" charset="-34"/>
                          <a:cs typeface="+mj-cs"/>
                        </a:rPr>
                        <a:t>1. เปลี่ยนเป็นรูปแบบการสอนผ่านระบบ</a:t>
                      </a:r>
                      <a:r>
                        <a:rPr lang="th-TH" baseline="0" dirty="0" smtClean="0">
                          <a:latin typeface="AngsanaUPC" pitchFamily="18" charset="-34"/>
                          <a:cs typeface="+mj-cs"/>
                        </a:rPr>
                        <a:t> </a:t>
                      </a:r>
                      <a:r>
                        <a:rPr lang="en-US" baseline="0" dirty="0" smtClean="0">
                          <a:latin typeface="AngsanaUPC" pitchFamily="18" charset="-34"/>
                          <a:cs typeface="+mj-cs"/>
                        </a:rPr>
                        <a:t>online </a:t>
                      </a:r>
                      <a:r>
                        <a:rPr lang="th-TH" baseline="0" dirty="0" smtClean="0">
                          <a:latin typeface="AngsanaUPC" pitchFamily="18" charset="-34"/>
                          <a:cs typeface="+mj-cs"/>
                        </a:rPr>
                        <a:t>โดยใช้โปรแกรม </a:t>
                      </a:r>
                      <a:r>
                        <a:rPr lang="en-US" baseline="0" dirty="0" smtClean="0">
                          <a:latin typeface="AngsanaUPC" pitchFamily="18" charset="-34"/>
                          <a:cs typeface="+mj-cs"/>
                        </a:rPr>
                        <a:t>Cisco </a:t>
                      </a:r>
                      <a:r>
                        <a:rPr lang="en-US" baseline="0" dirty="0" err="1" smtClean="0">
                          <a:latin typeface="AngsanaUPC" pitchFamily="18" charset="-34"/>
                          <a:cs typeface="+mj-cs"/>
                        </a:rPr>
                        <a:t>Webex</a:t>
                      </a:r>
                      <a:r>
                        <a:rPr lang="en-US" baseline="0" dirty="0" smtClean="0">
                          <a:latin typeface="AngsanaUPC" pitchFamily="18" charset="-34"/>
                          <a:cs typeface="+mj-cs"/>
                        </a:rPr>
                        <a:t> Meeting </a:t>
                      </a:r>
                      <a:r>
                        <a:rPr lang="th-TH" baseline="0" dirty="0" smtClean="0">
                          <a:latin typeface="AngsanaUPC" pitchFamily="18" charset="-34"/>
                          <a:cs typeface="+mj-cs"/>
                        </a:rPr>
                        <a:t>และ โปรแกรม </a:t>
                      </a:r>
                      <a:r>
                        <a:rPr lang="en-US" baseline="0" dirty="0" smtClean="0">
                          <a:latin typeface="AngsanaUPC" pitchFamily="18" charset="-34"/>
                          <a:cs typeface="+mj-cs"/>
                        </a:rPr>
                        <a:t>Zoom</a:t>
                      </a:r>
                      <a:r>
                        <a:rPr lang="th-TH" baseline="0" dirty="0" smtClean="0">
                          <a:latin typeface="AngsanaUPC" pitchFamily="18" charset="-34"/>
                          <a:cs typeface="+mj-cs"/>
                        </a:rPr>
                        <a:t> และสร้างกลุ่ม </a:t>
                      </a:r>
                      <a:r>
                        <a:rPr lang="en-US" baseline="0" dirty="0" smtClean="0">
                          <a:latin typeface="AngsanaUPC" pitchFamily="18" charset="-34"/>
                          <a:cs typeface="+mj-cs"/>
                        </a:rPr>
                        <a:t>line </a:t>
                      </a:r>
                      <a:r>
                        <a:rPr lang="th-TH" baseline="0" dirty="0" smtClean="0">
                          <a:latin typeface="AngsanaUPC" pitchFamily="18" charset="-34"/>
                          <a:cs typeface="+mj-cs"/>
                        </a:rPr>
                        <a:t>สำหรับติดต่อสื่อสารระหว่างนักศึกษา อาจารย์ และเจ้าหน้าที่</a:t>
                      </a:r>
                      <a:endParaRPr lang="en-US" dirty="0">
                        <a:latin typeface="AngsanaUPC" pitchFamily="18" charset="-34"/>
                        <a:cs typeface="+mj-cs"/>
                      </a:endParaRPr>
                    </a:p>
                  </a:txBody>
                  <a:tcPr/>
                </a:tc>
              </a:tr>
              <a:tr h="1855346">
                <a:tc>
                  <a:txBody>
                    <a:bodyPr/>
                    <a:lstStyle/>
                    <a:p>
                      <a:pPr algn="thaiDist"/>
                      <a:r>
                        <a:rPr lang="th-TH" dirty="0" smtClean="0">
                          <a:latin typeface="AngsanaUPC" pitchFamily="18" charset="-34"/>
                          <a:cs typeface="+mj-cs"/>
                        </a:rPr>
                        <a:t>2. สถานการณ์การแพร่ระบาดของ โรคติดเชื้อไวรัส </a:t>
                      </a:r>
                      <a:r>
                        <a:rPr lang="en-US" dirty="0" smtClean="0">
                          <a:latin typeface="AngsanaUPC" pitchFamily="18" charset="-34"/>
                          <a:cs typeface="+mj-cs"/>
                        </a:rPr>
                        <a:t>COVID-19 </a:t>
                      </a:r>
                      <a:r>
                        <a:rPr lang="th-TH" dirty="0" smtClean="0">
                          <a:latin typeface="AngsanaUPC" pitchFamily="18" charset="-34"/>
                          <a:cs typeface="+mj-cs"/>
                        </a:rPr>
                        <a:t>ทำให้ไม่สามารถจัดการสอบวิทยานิพนธ์ เพื่อจบการศึกษาได้ตามปกติ</a:t>
                      </a:r>
                      <a:endParaRPr lang="en-US" dirty="0">
                        <a:latin typeface="AngsanaUPC" pitchFamily="18" charset="-34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dirty="0" smtClean="0">
                          <a:latin typeface="AngsanaUPC" pitchFamily="18" charset="-34"/>
                          <a:cs typeface="+mj-cs"/>
                        </a:rPr>
                        <a:t>2. ขออนุมัติจัดการสอบวิทยานิพนธ์ทางไกล ผ่านระบบออนไลน์</a:t>
                      </a:r>
                      <a:r>
                        <a:rPr lang="th-TH" baseline="0" dirty="0" smtClean="0">
                          <a:latin typeface="AngsanaUPC" pitchFamily="18" charset="-34"/>
                          <a:cs typeface="+mj-cs"/>
                        </a:rPr>
                        <a:t> โดยได้ปฏิบัติตาม ประกาศบัณฑิตวิทยาลัยมหาวิทยาลัยมหิดล อย่างเคร่งครัด</a:t>
                      </a:r>
                      <a:endParaRPr lang="en-US" dirty="0">
                        <a:latin typeface="AngsanaUPC" pitchFamily="18" charset="-34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33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212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2_Custom Design</vt:lpstr>
      <vt:lpstr>1_Custom Design</vt:lpstr>
      <vt:lpstr>ประชุมคณะกรรมการบริหารหลักสูตรวิศวกรรมศาสตรมหาบัณฑิต สาขาวิชาวิศวกรรมอุตสาหการ (หลักสูตรภาคปกติและภาคพิเศษ)</vt:lpstr>
      <vt:lpstr>PowerPoint Presentation</vt:lpstr>
      <vt:lpstr>PowerPoint Presentation</vt:lpstr>
      <vt:lpstr>PowerPoint Presentation</vt:lpstr>
      <vt:lpstr>1.4 รายงานจำนวนนักศึกษาที่รับเข้าศึกษา ประจำปีการศึกษา 2563</vt:lpstr>
      <vt:lpstr>1.5 ปัญหาต่างๆ ที่เกิดขึ้น และการแก้ไขปัญหา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ประชุม</dc:title>
  <dc:creator>install</dc:creator>
  <cp:lastModifiedBy>install</cp:lastModifiedBy>
  <cp:revision>9</cp:revision>
  <dcterms:created xsi:type="dcterms:W3CDTF">2020-07-09T03:55:10Z</dcterms:created>
  <dcterms:modified xsi:type="dcterms:W3CDTF">2020-07-09T05:23:35Z</dcterms:modified>
</cp:coreProperties>
</file>